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sldIdLst>
    <p:sldId id="859" r:id="rId2"/>
    <p:sldId id="1139" r:id="rId3"/>
    <p:sldId id="1140" r:id="rId4"/>
    <p:sldId id="1152" r:id="rId5"/>
    <p:sldId id="1153" r:id="rId6"/>
    <p:sldId id="1154" r:id="rId7"/>
    <p:sldId id="1155" r:id="rId8"/>
    <p:sldId id="1156" r:id="rId9"/>
    <p:sldId id="1160" r:id="rId10"/>
    <p:sldId id="1164" r:id="rId11"/>
    <p:sldId id="1165" r:id="rId12"/>
    <p:sldId id="1167" r:id="rId13"/>
    <p:sldId id="1199" r:id="rId14"/>
    <p:sldId id="1169" r:id="rId15"/>
    <p:sldId id="1170" r:id="rId16"/>
    <p:sldId id="1207" r:id="rId17"/>
    <p:sldId id="1172" r:id="rId18"/>
    <p:sldId id="1174" r:id="rId19"/>
    <p:sldId id="1176" r:id="rId20"/>
    <p:sldId id="1208" r:id="rId21"/>
    <p:sldId id="1209" r:id="rId22"/>
    <p:sldId id="1177" r:id="rId23"/>
    <p:sldId id="1178" r:id="rId24"/>
    <p:sldId id="1180" r:id="rId25"/>
    <p:sldId id="1181" r:id="rId26"/>
    <p:sldId id="1183" r:id="rId27"/>
    <p:sldId id="1210" r:id="rId28"/>
    <p:sldId id="1189" r:id="rId29"/>
    <p:sldId id="1190" r:id="rId30"/>
    <p:sldId id="1192" r:id="rId31"/>
    <p:sldId id="1196" r:id="rId32"/>
    <p:sldId id="1193" r:id="rId33"/>
    <p:sldId id="1211" r:id="rId34"/>
    <p:sldId id="1212" r:id="rId35"/>
    <p:sldId id="1213" r:id="rId36"/>
    <p:sldId id="1214" r:id="rId37"/>
    <p:sldId id="1218" r:id="rId38"/>
    <p:sldId id="1219" r:id="rId39"/>
    <p:sldId id="1215" r:id="rId40"/>
    <p:sldId id="1216" r:id="rId41"/>
    <p:sldId id="1217" r:id="rId42"/>
    <p:sldId id="1220" r:id="rId43"/>
    <p:sldId id="1221" r:id="rId44"/>
    <p:sldId id="1225" r:id="rId4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CDD"/>
    <a:srgbClr val="E3F2E7"/>
    <a:srgbClr val="00AEEF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45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2025/10/12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2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第六章   化学反应与能量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第二节　化学反应的速率与限度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知识点4.eps" descr="id:21474916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4712" y="891468"/>
            <a:ext cx="1440160" cy="38297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学平衡状态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化学平衡状态的建立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）化学平衡状态的建立过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程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y35-43.jpg" descr="id:2147493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70870" y="2564904"/>
            <a:ext cx="5245093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50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d749.jpg" descr="id:2147493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10191" y="1268760"/>
            <a:ext cx="2677103" cy="210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7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010" y="2014718"/>
            <a:ext cx="1224136" cy="34290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化学平衡状态的概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念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一定条件下，可逆反应进行到一定程度时，正反应速率和逆反应速率相等，反应物的浓度和生成物的浓度不再改变，达到一种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表面静止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的状态。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化学平衡状态的特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征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d479a.jpg" descr="id:21474930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34966" y="2996952"/>
            <a:ext cx="4909435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2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9320" y="1473046"/>
            <a:ext cx="2655152" cy="342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78" y="2014718"/>
            <a:ext cx="288032" cy="3429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化学反应的限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度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学平衡状态是可逆反应达到的一种特殊状态，是在给定条件下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所能达到的最大程度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，任何可逆反应在给定条件下的进行程度都有一定的限度。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20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08720"/>
            <a:ext cx="11485848" cy="2792239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化学反应限度的理解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任何可逆反应在给定条件下的进程都有一定的限度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只是不同反应的限度不同。化学反应的限度决定了反应物在一定条件下的最大转化率。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同一可逆反应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不同条件下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化学反应的限度不同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即改变反应条件可以在一定程度上改变一个化学反应的限度。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关键提醒.eps" descr="id:21474915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1071320"/>
            <a:ext cx="1872208" cy="36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50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学反应条件的控制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反应条件的控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5.eps" descr="id:214749306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4712" y="908719"/>
            <a:ext cx="1440160" cy="382979"/>
          </a:xfrm>
          <a:prstGeom prst="rect">
            <a:avLst/>
          </a:prstGeom>
        </p:spPr>
      </p:pic>
      <p:pic>
        <p:nvPicPr>
          <p:cNvPr id="5" name="d479b.jpg" descr="id:21474930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894" y="2132856"/>
            <a:ext cx="4975595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1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实例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燃料的燃烧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）燃料燃烧的条件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燃料与空气或氧气接触，且空气要适当过量；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温度达到燃料的着火点。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）提高燃烧效率的措施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尽可能使燃料充分燃烧，提高能量的转化率；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尽可能地充分利用燃料燃烧所释放出的热能，提高热能的利用率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62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13422" y="836712"/>
            <a:ext cx="6638168" cy="573653"/>
          </a:xfrm>
          <a:prstGeom prst="rect">
            <a:avLst/>
          </a:prstGeom>
        </p:spPr>
      </p:pic>
      <p:pic>
        <p:nvPicPr>
          <p:cNvPr id="5" name="要点1.eps" descr="id:21474916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4460" y="1646052"/>
            <a:ext cx="980430" cy="34434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学反应速率的有关计算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正确理解化学反应速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率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ch39.jpg" descr="id:214749309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142878" y="2686854"/>
            <a:ext cx="4752528" cy="377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81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化学反应速率的比较方法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）归一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法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h40.jpg" descr="id:21474931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2060848"/>
            <a:ext cx="5786813" cy="1584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2"/>
              <p:cNvSpPr txBox="1">
                <a:spLocks/>
              </p:cNvSpPr>
              <p:nvPr/>
            </p:nvSpPr>
            <p:spPr bwMode="auto">
              <a:xfrm>
                <a:off x="360854" y="3789040"/>
                <a:ext cx="11485848" cy="2425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）比值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法</a:t>
                </a:r>
                <a:endParaRPr lang="en-US" altLang="zh-CN" sz="105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较化学反应速率与化学计量数的比值。如反应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            </m:t>
                    </m:r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，通过比较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𝐀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𝒗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𝐁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𝒃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的大小，判断反应速率的相对大小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789040"/>
                <a:ext cx="11485848" cy="2425536"/>
              </a:xfrm>
              <a:prstGeom prst="rect">
                <a:avLst/>
              </a:prstGeom>
              <a:blipFill>
                <a:blip r:embed="rId3"/>
                <a:stretch>
                  <a:fillRect l="-796" b="-75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2804" y="4881263"/>
            <a:ext cx="762000" cy="22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79058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化学反应速率的计算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）公式法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𝒗</m:t>
                    </m:r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𝐀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𝐀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𝑽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三段式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写出有关反应的化学方程式；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找出各物质的起始量、转化量、某时刻量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790589"/>
              </a:xfrm>
              <a:blipFill>
                <a:blip r:embed="rId2"/>
                <a:stretch>
                  <a:fillRect l="-796" b="-3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240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知识过.eps" descr="id:2147487985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651"/>
            <a:ext cx="6249035" cy="539750"/>
          </a:xfrm>
          <a:prstGeom prst="rect">
            <a:avLst/>
          </a:prstGeom>
        </p:spPr>
      </p:pic>
      <p:pic>
        <p:nvPicPr>
          <p:cNvPr id="12" name="知识点1.eps" descr="id:2147491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20590"/>
            <a:ext cx="1296144" cy="358243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134250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学反应速率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化学反应速率的含义及表示方法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cy35-42.jpg" descr="id:21474929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879802" y="2708920"/>
            <a:ext cx="6336704" cy="3351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5820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根据已知条件列三段式计算。如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06574" y="1556792"/>
                <a:ext cx="6970946" cy="22630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6"/>
                                <m:mcJc m:val="center"/>
                              </m:mcPr>
                            </m:mc>
                          </m:mcs>
                          <m:ctrlPr>
                            <a:rPr lang="zh-CN" altLang="zh-CN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nor/>
                              </m:rP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反应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𝒎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e>
                          <m:e>
                            <m: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＋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𝒏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𝐁</m:t>
                            </m:r>
                          </m:e>
                          <m:e>
                            <m:r>
                              <a:rPr lang="en-US" altLang="zh-CN" sz="24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𝒑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𝐂</m:t>
                            </m:r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𝒕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𝐬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·</m:t>
                            </m:r>
                            <m:sSup>
                              <m:sSup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𝐋</m:t>
                                </m:r>
                              </m:e>
                              <m:sup>
                                <m: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－</m:t>
                                </m:r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转化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·</m:t>
                            </m:r>
                            <m:sSup>
                              <m:sSup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𝐋</m:t>
                                </m:r>
                              </m:e>
                              <m:sup>
                                <m: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－</m:t>
                                </m:r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f>
                              <m:f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𝒏𝒙</m:t>
                                </m:r>
                              </m:num>
                              <m:den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den>
                            </m:f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f>
                              <m:f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𝒑𝒙</m:t>
                                </m:r>
                              </m:num>
                              <m:den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den>
                            </m:f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𝒕</m:t>
                                </m:r>
                              </m:e>
                              <m:sub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b>
                            </m:sSub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𝐬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  <m:r>
                              <m:rPr>
                                <m:nor/>
                              </m:rPr>
                              <a:rPr lang="en-US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·</m:t>
                            </m:r>
                            <m:sSup>
                              <m:sSup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𝐋</m:t>
                                </m:r>
                              </m:e>
                              <m:sup>
                                <m: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－</m:t>
                                </m:r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zh-CN" altLang="zh-CN" sz="2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𝒂</m:t>
                            </m:r>
                            <m: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𝒃</m:t>
                            </m:r>
                            <m: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f>
                              <m:f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𝒏𝒙</m:t>
                                </m:r>
                              </m:num>
                              <m:den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den>
                            </m:f>
                          </m:e>
                          <m:e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f>
                              <m:fPr>
                                <m:ctrlPr>
                                  <a:rPr lang="zh-CN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𝒑𝒙</m:t>
                                </m:r>
                              </m:num>
                              <m:den>
                                <m:r>
                                  <a:rPr lang="en-US" altLang="zh-CN" sz="2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den>
                            </m:f>
                          </m:e>
                        </m:mr>
                      </m:m>
                    </m:oMath>
                  </m:oMathPara>
                </a14:m>
                <a:endParaRPr lang="zh-CN" altLang="en-US" sz="240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74" y="1556792"/>
                <a:ext cx="6970946" cy="226305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694" y="1691405"/>
            <a:ext cx="723611" cy="24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73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11382"/>
              </a:xfrm>
            </p:spPr>
            <p:txBody>
              <a:bodyPr/>
              <a:lstStyle/>
              <a:p>
                <a:pPr lvl="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𝒗</m:t>
                    </m:r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𝒗</m:t>
                    </m:r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𝒗</m:t>
                    </m:r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𝒑𝒙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（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）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某反应物的转化率：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该反应物转化的物质的量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该反应物起始的物质的量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</a:t>
                </a:r>
                <a:endParaRPr lang="zh-CN" altLang="zh-CN" sz="105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11382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89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典例1.eps" descr="id:21474917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008112" cy="3251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7558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mol 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mol 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气体置于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的密闭容器中，混合后发生反应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           </m:t>
                    </m: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），若经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后测得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的浓度为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，已知：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的转化率＝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的转化量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的起始量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％。下列说法正确的是（　　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用物质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表示的反应速率为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用物质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表示的反应速率为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时物质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的转化率为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时物质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的浓度为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75584"/>
              </a:xfrm>
              <a:blipFill>
                <a:blip r:embed="rId3"/>
                <a:stretch>
                  <a:fillRect l="-796" r="-849" b="-6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302" y="1505036"/>
            <a:ext cx="723611" cy="24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59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001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列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三段式如下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7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8971"/>
            <a:ext cx="750052" cy="26778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13" y="5865831"/>
            <a:ext cx="843721" cy="341428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1207806" y="5717782"/>
            <a:ext cx="10504024" cy="53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594636" y="1052736"/>
                <a:ext cx="8361841" cy="23289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just" eaLnBrk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5645150" algn="l"/>
                    <a:tab pos="986282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6"/>
                                <m:mcJc m:val="center"/>
                              </m:mcPr>
                            </m:mc>
                          </m:mcs>
                          <m:ctrlPr>
                            <a:rPr lang="zh-CN" altLang="zh-CN" sz="2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𝟐𝐀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𝐠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e>
                            <m: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＋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𝐁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𝐠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e>
                            <m:r>
                              <a:rPr lang="en-US" altLang="zh-CN" sz="2200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    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𝟐𝐂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𝐠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起始浓度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·</m:t>
                            </m:r>
                            <m:sSup>
                              <m:sSupPr>
                                <m:ctrlPr>
                                  <a:rPr lang="zh-CN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𝐋</m:t>
                                </m:r>
                              </m:e>
                              <m:sup>
                                <m:r>
                                  <a:rPr lang="zh-CN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－</m:t>
                                </m:r>
                                <m:r>
                                  <a:rPr lang="en-US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</m:mr>
                        <m:mr>
                          <m:e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变化浓度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·</m:t>
                            </m:r>
                            <m:sSup>
                              <m:sSupPr>
                                <m:ctrlPr>
                                  <a:rPr lang="zh-CN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𝐋</m:t>
                                </m:r>
                              </m:e>
                              <m:sup>
                                <m:r>
                                  <a:rPr lang="zh-CN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－</m:t>
                                </m:r>
                                <m:r>
                                  <a:rPr lang="en-US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  <m:r>
                              <m:rPr>
                                <m:nor/>
                              </m:rPr>
                              <a:rPr lang="en-US" altLang="zh-CN" sz="2200" smtClean="0">
                                <a:solidFill>
                                  <a:srgbClr val="000000"/>
                                </a:solidFill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e>
                        </m:mr>
                        <m:mr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𝐬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时浓度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（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𝐦𝐨𝐥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·</m:t>
                            </m:r>
                            <m:sSup>
                              <m:sSupPr>
                                <m:ctrlPr>
                                  <a:rPr lang="zh-CN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𝐋</m:t>
                                </m:r>
                              </m:e>
                              <m:sup>
                                <m:r>
                                  <a:rPr lang="zh-CN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－</m:t>
                                </m:r>
                                <m:r>
                                  <a:rPr lang="en-US" altLang="zh-CN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m:rPr>
                                <m:nor/>
                              </m:rPr>
                              <a:rPr lang="zh-CN" altLang="zh-CN" sz="22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）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𝟏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  <m:r>
                              <m:rPr>
                                <m:nor/>
                              </m:rPr>
                              <a:rPr lang="en-US" altLang="zh-CN" sz="2200" smtClean="0">
                                <a:solidFill>
                                  <a:srgbClr val="000000"/>
                                </a:solidFill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𝟕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e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𝟎</m:t>
                            </m:r>
                            <m:r>
                              <m:rPr>
                                <m:nor/>
                              </m:rPr>
                              <a:rPr lang="en-US" altLang="zh-CN" sz="2200">
                                <a:solidFill>
                                  <a:srgbClr val="000000"/>
                                </a:solidFill>
                                <a:cs typeface="Times New Roman" panose="02020603050405020304" pitchFamily="18" charset="0"/>
                              </a:rPr>
                              <m:t>.</m:t>
                            </m:r>
                            <m:r>
                              <a:rPr lang="en-US" altLang="zh-CN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𝟔</m:t>
                            </m:r>
                          </m:e>
                        </m:mr>
                      </m:m>
                    </m:oMath>
                  </m:oMathPara>
                </a14:m>
                <a:endParaRPr lang="zh-CN" altLang="zh-CN" sz="2200" b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636" y="1052736"/>
                <a:ext cx="8361841" cy="23289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5920" y="1872146"/>
            <a:ext cx="723611" cy="2434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内容占位符 1"/>
              <p:cNvSpPr txBox="1">
                <a:spLocks/>
              </p:cNvSpPr>
              <p:nvPr/>
            </p:nvSpPr>
            <p:spPr bwMode="auto">
              <a:xfrm>
                <a:off x="360854" y="3207628"/>
                <a:ext cx="11485848" cy="2521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用物质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表示的反应速率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𝟔𝐦𝐨𝐥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𝐋</m:t>
                            </m:r>
                          </m:e>
                          <m:sup>
                            <m: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内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用物质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表示的反应速率为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𝟑𝐦𝐨𝐥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𝐋</m:t>
                            </m:r>
                          </m:e>
                          <m:sup>
                            <m: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𝐬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时物质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的转化率为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𝟔𝐦𝐨𝐥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𝐋</m:t>
                            </m:r>
                          </m:e>
                          <m:sup>
                            <m: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  <m: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𝟐𝐦𝐨𝐥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𝐋</m:t>
                            </m:r>
                          </m:e>
                          <m:sup>
                            <m: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p>
                        </m:sSup>
                        <m: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时物质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的浓度为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en-US" altLang="zh-CN" sz="220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207628"/>
                <a:ext cx="11485848" cy="2521075"/>
              </a:xfrm>
              <a:prstGeom prst="rect">
                <a:avLst/>
              </a:prstGeom>
              <a:blipFill>
                <a:blip r:embed="rId6"/>
                <a:stretch>
                  <a:fillRect l="-690" r="-69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834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91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2186" y="908720"/>
            <a:ext cx="952500" cy="33401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响化学反应速率的因素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分析影响化学反应速率因素的一般步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骤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ch42.jpg" descr="id:214749313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060848"/>
            <a:ext cx="6408712" cy="346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53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分析判断反应速率大小时应遵循的思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路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ch43.jpg" descr="id:21474931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1628800"/>
            <a:ext cx="5904656" cy="396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92653;FounderCES">
            <a:extLst>
              <a:ext uri="{FF2B5EF4-FFF2-40B4-BE49-F238E27FC236}">
                <a16:creationId xmlns:a16="http://schemas.microsoft.com/office/drawing/2014/main" id="{998FE7EE-51D7-30C4-0569-4E96DEC53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229" y="899928"/>
            <a:ext cx="1167995" cy="375767"/>
          </a:xfrm>
          <a:prstGeom prst="rect">
            <a:avLst/>
          </a:prstGeom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55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量铝片和一定体积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mol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300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的盐酸充分反应，记录相关数据，作出反应过程中放出气体的体积随反应时间变化的图像（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如图所示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）。下列说法正确的是（　　）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浓度最大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此时反应速率最快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出现曲线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的图像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采取的措施可能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溶液中加入少量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出现曲线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的图像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采取的措施可能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的盐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18.4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的硫酸代替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为探究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浓度对反应速率的影响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在保持其他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条件相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的情况下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的盐酸替换成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行对照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cy35-44.jpg" descr="id:21474931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99462" y="3140968"/>
            <a:ext cx="3024336" cy="210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01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据图知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浓度最大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但由于反应放热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温度升高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反应速率加快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后随着反应的进行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浓度下降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反应速率减慢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故反应速率先增大后减小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图像的反应速率较快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但生成氢气的总量不变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可能是加入了少量硫酸铜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置换出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和稀盐酸构成原电池而加快了化学反应速率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且不影响生成氢气的量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符合图像所示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浓硫酸和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会发生钝化现象且生成的气体是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不符合图像所示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为探究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浓度对反应速率的影响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应该只改变氢离子浓度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酸根阴离子应该相同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因此不能将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的盐酸替换成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的硫酸进行对照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13" y="5309964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1342678" y="5147861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pic>
        <p:nvPicPr>
          <p:cNvPr id="8" name="24解析.eps" descr="id:21474917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1" y="928971"/>
            <a:ext cx="952351" cy="340005"/>
          </a:xfrm>
          <a:prstGeom prst="rect">
            <a:avLst/>
          </a:prstGeom>
        </p:spPr>
      </p:pic>
      <p:pic>
        <p:nvPicPr>
          <p:cNvPr id="9" name="cy35-44.jpg" descr="id:21474931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19142" y="4653136"/>
            <a:ext cx="2592288" cy="180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2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0719"/>
                <a:ext cx="11485848" cy="4769896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   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分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析外界条件对化学反应速率影响的易错点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改变反应物的用量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反应速率不一定改变。由于固体或纯液体的浓度可视为常数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改变其用量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反应速率不变。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通过改变颗粒大小来改变固体的表面积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不能通过增加固体的用量来增大其表面积。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压强对化学反应速率的影响是通过改变浓度实现的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因此分析压强的改变对反应速率的影响时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要从气体浓度是否发生改变的角度来分析。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对于溶液中进行的反应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要结合离子方程式进行分析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如对于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和稀硫酸的反应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ZnSO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其反应实质为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Zn</a:t>
                </a:r>
                <a:r>
                  <a:rPr lang="en-US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加入少量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固体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对反应速率无影响。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0719"/>
                <a:ext cx="11485848" cy="4769896"/>
              </a:xfrm>
              <a:blipFill>
                <a:blip r:embed="rId2"/>
                <a:stretch>
                  <a:fillRect l="-690" r="-6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易错辨析.eps" descr="id:21474931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72102"/>
            <a:ext cx="1584176" cy="32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41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3.eps" descr="id:21474918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3338" y="908720"/>
            <a:ext cx="1025364" cy="360128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学平衡状态判断的</a:t>
            </a:r>
            <a:r>
              <a:rPr lang="en-US" altLang="zh-CN" b="1">
                <a:solidFill>
                  <a:srgbClr val="46B26A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三关注</a:t>
            </a:r>
            <a:r>
              <a:rPr lang="en-US" altLang="zh-CN" b="1">
                <a:solidFill>
                  <a:srgbClr val="46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46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一等一不变</a:t>
            </a:r>
            <a:r>
              <a:rPr lang="en-US" altLang="zh-CN" b="1">
                <a:solidFill>
                  <a:srgbClr val="46B26A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三关注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）关注反应条件，是恒温恒容、恒温恒压，还是绝热恒容容器。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）关注反应特点，是等体积反应，还是非等体积反应。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）关注特殊情况，是否有固体参加或生成，或固体的分解反应。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一等一不变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逆向相等：速率必须一个是正反应速率，一个是逆反应速率，且经过换算后，同一物质的消耗速率和生成速率相等。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变量不变：如果一个物理量随着反应的进行而改变，当其不变时则为平衡状态；随反应的进行保持不变的物理量，不能作为平衡状态的判断依据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2006176"/>
            <a:ext cx="2808312" cy="342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2011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对化学反应速率的正确理解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）在同一化学反应里，用不同物质表示的反应速率可能不同，但意义相同，故描述反应速率时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必须指明具体的物质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）由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</m:num>
                      <m:den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计算得到的是一段时间内的平均反应速率，而不是某一时刻的瞬时速率</a:t>
                </a: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sz="230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20113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380799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体或纯液体的浓度视为常数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因此一般不用固体或纯液体表示化学反应速率。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关键提醒.eps" descr="id:214749150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543399"/>
            <a:ext cx="1872208" cy="36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98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3.eps" descr="id:21474918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9654" y="874216"/>
            <a:ext cx="1335072" cy="4306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41632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一定温度下的恒容密闭容器中，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⇌</m:t>
                    </m: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）达到化学平衡状态。下列说法正确的是（　　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混合气体的平均相对分子质量不再变化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说明该反应已达到平衡状态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充入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使压强增大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可加快反应速率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增加碳的用量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可以加快反应速率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平衡建立的过程中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断裂的化学键只有碳碳键和氢氧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键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416320"/>
              </a:xfrm>
              <a:blipFill>
                <a:blip r:embed="rId3"/>
                <a:stretch>
                  <a:fillRect l="-796" r="-318" b="-12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334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是固体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正向进行时混合气体的质量增大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气体总的物质的量增大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所以当混合气体的平均相对分子质量不再变化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说明该反应已达到平衡状态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恒容时充入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不参与反应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使容器中的总压强增大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但各气体浓度不变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反应速率不变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不能加快反应速率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碳为固体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浓度为定值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增加固体的量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反应速率不变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该反应是可逆反应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平衡建立的过程中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断裂的化学键有碳碳键、氢氧键、碳氧键和氢氢键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 u="wavy">
              <a:solidFill>
                <a:srgbClr val="00000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反应过程中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正、逆反应同时进行。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17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1" y="928971"/>
            <a:ext cx="952351" cy="340005"/>
          </a:xfrm>
          <a:prstGeom prst="rect">
            <a:avLst/>
          </a:prstGeom>
        </p:spPr>
      </p:pic>
      <p:pic>
        <p:nvPicPr>
          <p:cNvPr id="4" name="箭头右.eps" descr="id:21474917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894" y="4066388"/>
            <a:ext cx="298891" cy="23590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913" y="4751857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1342678" y="4589754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179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0660"/>
            <a:ext cx="11485848" cy="5202130"/>
          </a:xfrm>
          <a:solidFill>
            <a:srgbClr val="E3F2E7"/>
          </a:solidFill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于有气体物质参加的反应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改变反应体系的压强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对化学反应速率的影响常有以下几种情况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恒温时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缩小容积增大压强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气体浓度增大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化学反应速率增大。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恒温恒容时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充入气体反应物使总压强增大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即充入的气体组分浓度增大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化学反应速率增大。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恒温恒容时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充入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惰性气体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引起总压强增大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但各物质的浓度不发生变化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化学反应速率不变。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恒温恒压时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充入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惰性气体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导致容器容积增大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气体浓度减小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化学反应速率减小。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惰性气体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是指不参与反应的气体。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顿有所悟.eps" descr="id:21474918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62626"/>
            <a:ext cx="1993898" cy="43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3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2865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极反应式的书写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中电极反应式的书写不仅是电化学教学的重点和难点，更是高考的热点题型之一，书写电极反应式时，首先要根据原电池的工作原理准确判断正、负极，然后结合电解质溶液的环境确定电极产物，最后再根据质量守恒和电荷守恒写出电极反应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情境通.eps" descr="id:21474932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764704"/>
            <a:ext cx="6728108" cy="682174"/>
          </a:xfrm>
          <a:prstGeom prst="rect">
            <a:avLst/>
          </a:prstGeom>
        </p:spPr>
      </p:pic>
      <p:pic>
        <p:nvPicPr>
          <p:cNvPr id="5" name="情境1.eps" descr="id:21474932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718060"/>
            <a:ext cx="1080120" cy="37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4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2796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书写步骤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列物质标得失—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负极发生氧化反应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正极发生还原反应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—参加反应的粒子和得失电子数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看环境配守恒—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在电解质溶液的环境中要生成稳定的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电极产物，即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p>
                                  <m:r>
                                    <a:rPr lang="zh-CN" altLang="zh-CN" b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sup>
                              </m:sSup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𝐎</m:t>
                              </m:r>
                              <m:sSup>
                                <m:sSup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p>
                                  <m: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p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、</m:t>
                              </m:r>
                              <m:sSub>
                                <m:sSubPr>
                                  <m:ctrlPr>
                                    <a:rPr lang="zh-CN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𝐎</m:t>
                              </m:r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等是</m:t>
                              </m:r>
                              <m:r>
                                <m:rPr>
                                  <m:nor/>
                                </m:rPr>
                                <a:rPr lang="zh-CN" altLang="zh-CN" b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否</m:t>
                              </m:r>
                              <m:r>
                                <m:rPr>
                                  <m:nor/>
                                </m:rPr>
                                <a:rPr lang="en-US" altLang="zh-CN" b="1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参加反应</m:t>
                              </m:r>
                              <m:r>
                                <a:rPr lang="en-US" altLang="zh-CN" b="1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                                                 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遵守电荷守恒、质量守恒、电子得失守恒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两式加验总式—两电极反应式相加，与总反应式对照验证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27961"/>
              </a:xfrm>
              <a:blipFill>
                <a:blip r:embed="rId2"/>
                <a:stretch>
                  <a:fillRect l="-796" b="-20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789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书写方法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）拆分法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写出原电池的总反应式；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把总反应式按氧化反应和还原反应拆分为两个半反应式，注明正、负极，并依据质量守恒、电荷守恒及电子得失守恒配平两个半反应式。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）差减法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写出总反应；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写出其中容易写出的一个半反应式（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正极或负极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利用总反应式与上述的一个电极的反应式相减，即得另一个电极的反应式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8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4120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山东泰安第一中学高二月考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）一种以液态肼（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）为燃料的电池装置如图所示，该电池用空气中的氧气作为氧化剂，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溶液作为电解质溶液。下列关于该电池的叙述正确的是（　　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电极是负极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电极的电极反应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4e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endParaRPr lang="en-US" altLang="zh-CN" b="1" baseline="300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放电时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电子从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电极经过负载流向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电池工作时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从正极移向负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极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41207"/>
              </a:xfrm>
              <a:blipFill>
                <a:blip r:embed="rId2"/>
                <a:stretch>
                  <a:fillRect l="-796" r="-849" b="-5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hq29.jpg" descr="id:214749325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27254" y="2204864"/>
            <a:ext cx="4392488" cy="2810014"/>
          </a:xfrm>
          <a:prstGeom prst="rect">
            <a:avLst/>
          </a:prstGeom>
        </p:spPr>
      </p:pic>
      <p:pic>
        <p:nvPicPr>
          <p:cNvPr id="4" name="24典例1.eps" descr="id:21474932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908720"/>
            <a:ext cx="1224136" cy="39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96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46332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N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元素化合价由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价变为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失去电子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电极为负极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发生氧化反应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电极空气得电子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作为正极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发生还原反应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失去电子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与电解质溶液中的氢氧根离子反应生成氮气和水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电极反应为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4e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电极为正极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放电时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电流从正极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电极经过负载流向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电子从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电极经过负载流向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放电时阴离子向负极移动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阳离子向正极移动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从负极移向正极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463320"/>
              </a:xfrm>
              <a:blipFill>
                <a:blip r:embed="rId2"/>
                <a:stretch>
                  <a:fillRect l="-796" r="-849" b="-31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13" y="4373860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1342678" y="4211757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pic>
        <p:nvPicPr>
          <p:cNvPr id="8" name="24解析.eps" descr="id:21474917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1" y="928971"/>
            <a:ext cx="952351" cy="340005"/>
          </a:xfrm>
          <a:prstGeom prst="rect">
            <a:avLst/>
          </a:prstGeom>
        </p:spPr>
      </p:pic>
      <p:pic>
        <p:nvPicPr>
          <p:cNvPr id="9" name="hq29.jpg" descr="id:214749325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430910" y="4209440"/>
            <a:ext cx="3400325" cy="217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57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0660"/>
            <a:ext cx="11485848" cy="2238241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写电极反应式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基本策略为明确电极反应类型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根据参与的反应物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结合电荷守恒定律进行书写。书写正、负极反应式时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首先确定物质得失电子情况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然后结合电解质溶液来确定反应的生成物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最后结合守恒定律书写电极反应式。而对于较为复杂的电极反应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则可以采用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差减法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来拆解。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18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62626"/>
            <a:ext cx="1993898" cy="43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04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学反应速率和化学反应限度的图像分析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学反应速率和化学反应限度的图像，能直观描述反应进行的快慢、反应进行的程度等问题。图像题是化学中常见的一种题目，做这类题既要读文字内容，又要读图。解答化学反应速率图像题三步曲：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三判断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化学反应速率图像题的一般类型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）物质的量（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或浓度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）—时间图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某物质的物质的量从零开始增加，说明反应起始未加该物质，该物质是生成物；分析一段时间后物质的物质的量（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或浓度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）的变化，由此能计算反应物的转化率；曲线变成水平线时，物质的物质的量（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或浓度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）不再变化，反应达到平衡状态。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2.eps" descr="id:21474932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6264" y="908720"/>
            <a:ext cx="980430" cy="34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3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知识点2.eps" descr="id:21474915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8719"/>
            <a:ext cx="1353907" cy="36004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外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界条件对化学反应速率的影响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探究温度对化学反应速率的影响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271243"/>
              </p:ext>
            </p:extLst>
          </p:nvPr>
        </p:nvGraphicFramePr>
        <p:xfrm>
          <a:off x="406574" y="1988840"/>
          <a:ext cx="11377264" cy="3257550"/>
        </p:xfrm>
        <a:graphic>
          <a:graphicData uri="http://schemas.openxmlformats.org/drawingml/2006/table">
            <a:tbl>
              <a:tblPr firstRow="1" firstCol="1" bandRow="1"/>
              <a:tblGrid>
                <a:gridCol w="1656286">
                  <a:extLst>
                    <a:ext uri="{9D8B030D-6E8A-4147-A177-3AD203B41FA5}">
                      <a16:colId xmlns:a16="http://schemas.microsoft.com/office/drawing/2014/main" val="1899295257"/>
                    </a:ext>
                  </a:extLst>
                </a:gridCol>
                <a:gridCol w="9720978">
                  <a:extLst>
                    <a:ext uri="{9D8B030D-6E8A-4147-A177-3AD203B41FA5}">
                      <a16:colId xmlns:a16="http://schemas.microsoft.com/office/drawing/2014/main" val="22254129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41105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产生气泡速率的相对大小为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0908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实验结论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其他条件不变时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温度越高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化学反应速率越快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1220344"/>
                  </a:ext>
                </a:extLst>
              </a:tr>
            </a:tbl>
          </a:graphicData>
        </a:graphic>
      </p:graphicFrame>
      <p:pic>
        <p:nvPicPr>
          <p:cNvPr id="1025" name="d7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054" y="2192383"/>
            <a:ext cx="4248472" cy="181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72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8522" y="4771274"/>
            <a:ext cx="3528392" cy="3429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）反应速率—时间图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据起始时反应速率的大小，分析起始投料量，得出反应物与生成物；依据各物质的反应速率关系得出反应的化学方程式等；曲线变成水平线时，反应速率不再变化，反应达到平衡状态。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）实际反应中的速率图像分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析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际反应过程中，各物质的浓度不断变化，反应温度也可能改变，因此同时影响化学反应速率的外因可能有两个或多个，化学反应速率发生变化的原因不能取决于某一个外因，而是要分析哪个因素起主导作用，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抓住矛盾的主要方面分析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，忽略或弱化矛盾的次要方面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90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化学反应速率图像题的一般解题思路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）看图像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看面：弄清楚横、纵坐标所表示的含义；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看线：弄清楚线的走向和变化趋势；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看点：弄清楚曲线上点的含义，如折点、交点、最高点、最低点等；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看辅助线：作横轴或纵轴的垂直线（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如等温线、等压线、平衡线等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85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）想规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律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物质的转化量之比、各物质的化学反应速率之比与化学计量数之比的关系，外界条件的改变对化学反应速率的影响规律以及反应达到平衡时，外界条件的改变对正、逆反应速率的影响规律等。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用有关规律，结合图像，通过对比分析，做出正确判断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38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68424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重庆市第一中学高一期末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）一定条件下，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0.3 mol 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）与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 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）在体积为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的密闭容器中发生反应：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         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2Z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）。下列示意图合理的是（　　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684244"/>
              </a:xfrm>
              <a:blipFill>
                <a:blip r:embed="rId2"/>
                <a:stretch>
                  <a:fillRect l="-796" r="-849" b="-61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932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8720"/>
            <a:ext cx="1147964" cy="3702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5486" y="1484784"/>
            <a:ext cx="720080" cy="2624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4926" y="2112737"/>
            <a:ext cx="5121776" cy="441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89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全部被消耗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反应完全进行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但该反应为可逆反应不能进行彻底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反应速率之比等于化学方程式中计量数之比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此时反应达到平衡状态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时反应未达到平衡状态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由化学方程式可知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每消耗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生成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图像中反应的定量关系不符合化学计量数之比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增加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二者反应的物质的量之比为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与化学方程式的化学计量数之比一致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929A77D-1E30-B0D6-23A3-F49940DE3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913" y="4887247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1342678" y="4725144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pic>
        <p:nvPicPr>
          <p:cNvPr id="8" name="24解析.eps" descr="id:21474917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1" y="928971"/>
            <a:ext cx="952351" cy="340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38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探究催化剂对化学反应速率的影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响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67028"/>
              </p:ext>
            </p:extLst>
          </p:nvPr>
        </p:nvGraphicFramePr>
        <p:xfrm>
          <a:off x="478582" y="1484784"/>
          <a:ext cx="11219959" cy="3497580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337388784"/>
                    </a:ext>
                  </a:extLst>
                </a:gridCol>
                <a:gridCol w="9491767">
                  <a:extLst>
                    <a:ext uri="{9D8B030D-6E8A-4147-A177-3AD203B41FA5}">
                      <a16:colId xmlns:a16="http://schemas.microsoft.com/office/drawing/2014/main" val="2422606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4656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产生气泡速率的相对大小为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③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284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实验结论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MnO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能加快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分解的反应速率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060160"/>
                  </a:ext>
                </a:extLst>
              </a:tr>
            </a:tbl>
          </a:graphicData>
        </a:graphic>
      </p:graphicFrame>
      <p:pic>
        <p:nvPicPr>
          <p:cNvPr id="2049" name="d7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078" y="1772816"/>
            <a:ext cx="3672408" cy="192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44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探究浓度对化学反应速率的影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响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230441"/>
              </p:ext>
            </p:extLst>
          </p:nvPr>
        </p:nvGraphicFramePr>
        <p:xfrm>
          <a:off x="406574" y="1467532"/>
          <a:ext cx="11368120" cy="3497580"/>
        </p:xfrm>
        <a:graphic>
          <a:graphicData uri="http://schemas.openxmlformats.org/drawingml/2006/table">
            <a:tbl>
              <a:tblPr firstRow="1" firstCol="1" bandRow="1"/>
              <a:tblGrid>
                <a:gridCol w="1872208">
                  <a:extLst>
                    <a:ext uri="{9D8B030D-6E8A-4147-A177-3AD203B41FA5}">
                      <a16:colId xmlns:a16="http://schemas.microsoft.com/office/drawing/2014/main" val="141433044"/>
                    </a:ext>
                  </a:extLst>
                </a:gridCol>
                <a:gridCol w="9495912">
                  <a:extLst>
                    <a:ext uri="{9D8B030D-6E8A-4147-A177-3AD203B41FA5}">
                      <a16:colId xmlns:a16="http://schemas.microsoft.com/office/drawing/2014/main" val="31604128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2385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装有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溶液的试管中产生气泡的速率更快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28970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实验结论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增大反应物浓度能使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分解速率加快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5747852"/>
                  </a:ext>
                </a:extLst>
              </a:tr>
            </a:tbl>
          </a:graphicData>
        </a:graphic>
      </p:graphicFrame>
      <p:pic>
        <p:nvPicPr>
          <p:cNvPr id="3073" name="xb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086" y="1611548"/>
            <a:ext cx="3888432" cy="205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00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探究固体反应物表面积对化学反应速率的影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响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480668"/>
              </p:ext>
            </p:extLst>
          </p:nvPr>
        </p:nvGraphicFramePr>
        <p:xfrm>
          <a:off x="478582" y="1484784"/>
          <a:ext cx="11368120" cy="3806190"/>
        </p:xfrm>
        <a:graphic>
          <a:graphicData uri="http://schemas.openxmlformats.org/drawingml/2006/table">
            <a:tbl>
              <a:tblPr firstRow="1" firstCol="1" bandRow="1"/>
              <a:tblGrid>
                <a:gridCol w="1728192">
                  <a:extLst>
                    <a:ext uri="{9D8B030D-6E8A-4147-A177-3AD203B41FA5}">
                      <a16:colId xmlns:a16="http://schemas.microsoft.com/office/drawing/2014/main" val="1987384768"/>
                    </a:ext>
                  </a:extLst>
                </a:gridCol>
                <a:gridCol w="9639928">
                  <a:extLst>
                    <a:ext uri="{9D8B030D-6E8A-4147-A177-3AD203B41FA5}">
                      <a16:colId xmlns:a16="http://schemas.microsoft.com/office/drawing/2014/main" val="18519060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34148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加粉末状碳酸钙的试管内产生气泡速率较快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加块状碳酸钙的试管内产生气泡速率较慢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57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实验结论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其他条件相同时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固体反应物表面积越大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反应速率越快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063001"/>
                  </a:ext>
                </a:extLst>
              </a:tr>
            </a:tbl>
          </a:graphicData>
        </a:graphic>
      </p:graphicFrame>
      <p:pic>
        <p:nvPicPr>
          <p:cNvPr id="4097" name="xb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086" y="1628800"/>
            <a:ext cx="323762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46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970072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其他影响因素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：电磁波、溶剂和光照等都可以影响化学反应速率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8736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应物为固态或纯液态时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增加反应物的量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不影响反应速率。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关键提醒.eps" descr="id:21474915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871336"/>
            <a:ext cx="1872208" cy="36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0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3.eps" descr="id:21474915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4310" y="925602"/>
            <a:ext cx="1290416" cy="3431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8720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46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</a:t>
                </a:r>
                <a:r>
                  <a:rPr lang="zh-CN" altLang="zh-CN" b="1" smtClean="0">
                    <a:solidFill>
                      <a:srgbClr val="46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可</a:t>
                </a:r>
                <a:r>
                  <a:rPr lang="zh-CN" altLang="zh-CN" b="1">
                    <a:solidFill>
                      <a:srgbClr val="46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逆反应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正向反应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：由反应物得到生成物的化学反应。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逆向反应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：由生成物得到反应物的化学反应。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可逆反应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：在同一条件下正反应方向和逆反应方向均能进行的化学反应。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表示方法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：化学方程式中反应物与生成物之间用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     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连接而不用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：工业合成氨的反应：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2NH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可逆反应的特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点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87209"/>
              </a:xfrm>
              <a:blipFill>
                <a:blip r:embed="rId3"/>
                <a:stretch>
                  <a:fillRect l="-796" b="-7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d748.jpg" descr="id:21474930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74926" y="4581128"/>
            <a:ext cx="5335950" cy="194421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366" y="3212976"/>
            <a:ext cx="694755" cy="1855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3158" y="3624772"/>
            <a:ext cx="1353763" cy="64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9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1555</TotalTime>
  <Words>4416</Words>
  <Application>Microsoft Office PowerPoint</Application>
  <PresentationFormat>自定义</PresentationFormat>
  <Paragraphs>209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4" baseType="lpstr">
      <vt:lpstr>Calibri</vt:lpstr>
      <vt:lpstr>仿宋</vt:lpstr>
      <vt:lpstr>黑体</vt:lpstr>
      <vt:lpstr>楷体</vt:lpstr>
      <vt:lpstr>宋体</vt:lpstr>
      <vt:lpstr>微软雅黑</vt:lpstr>
      <vt:lpstr>Arial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455</cp:revision>
  <dcterms:created xsi:type="dcterms:W3CDTF">2020-11-06T05:24:00Z</dcterms:created>
  <dcterms:modified xsi:type="dcterms:W3CDTF">2025-10-12T08:39:43Z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